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9525000" cy="4762500"/>
  <p:notesSz cx="6858000" cy="9144000"/>
  <p:embeddedFontLst>
    <p:embeddedFont>
      <p:font typeface="Raleway Bold" charset="1" panose="00000000000000000000"/>
      <p:regular r:id="rId7"/>
    </p:embeddedFont>
    <p:embeddedFont>
      <p:font typeface="Raleway Ultra-Bold" charset="1" panose="0000000000000000000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8.fntdata"/><Relationship Id="rId3" Type="http://schemas.openxmlformats.org/officeDocument/2006/relationships/viewProps" Target="viewProps.xml"/><Relationship Id="rId7" Type="http://schemas.openxmlformats.org/officeDocument/2006/relationships/font" Target="fonts/font7.fntdata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customXml" Target="../customXml/item3.xml"/><Relationship Id="rId5" Type="http://schemas.openxmlformats.org/officeDocument/2006/relationships/tableStyles" Target="tableStyles.xml"/><Relationship Id="rId10" Type="http://schemas.openxmlformats.org/officeDocument/2006/relationships/customXml" Target="../customXml/item2.xml"/><Relationship Id="rId4" Type="http://schemas.openxmlformats.org/officeDocument/2006/relationships/theme" Target="theme/theme1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4484"/>
            <a:ext cx="9525000" cy="4716596"/>
          </a:xfrm>
          <a:custGeom>
            <a:avLst/>
            <a:gdLst/>
            <a:ahLst/>
            <a:cxnLst/>
            <a:rect r="r" b="b" t="t" l="l"/>
            <a:pathLst>
              <a:path h="4716596" w="9525000">
                <a:moveTo>
                  <a:pt x="0" y="0"/>
                </a:moveTo>
                <a:lnTo>
                  <a:pt x="9525000" y="0"/>
                </a:lnTo>
                <a:lnTo>
                  <a:pt x="9525000" y="4716596"/>
                </a:lnTo>
                <a:lnTo>
                  <a:pt x="0" y="47165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315" t="-2141" r="-7251" b="-535"/>
            </a:stretch>
          </a:blipFill>
          <a:ln w="38100" cap="sq">
            <a:solidFill>
              <a:srgbClr val="FFFFFF"/>
            </a:solidFill>
            <a:prstDash val="solid"/>
            <a:miter/>
          </a:ln>
        </p:spPr>
      </p:sp>
      <p:sp>
        <p:nvSpPr>
          <p:cNvPr name="TextBox 3" id="3"/>
          <p:cNvSpPr txBox="true"/>
          <p:nvPr/>
        </p:nvSpPr>
        <p:spPr>
          <a:xfrm rot="0">
            <a:off x="606180" y="4166482"/>
            <a:ext cx="242761" cy="137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2"/>
              </a:lnSpc>
            </a:pPr>
            <a:r>
              <a:rPr lang="en-US" b="true" sz="430" spc="8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MARCA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293663" y="4166482"/>
            <a:ext cx="242761" cy="137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2"/>
              </a:lnSpc>
            </a:pPr>
            <a:r>
              <a:rPr lang="en-US" b="true" sz="430" spc="8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MARCA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360704" y="4166482"/>
            <a:ext cx="242761" cy="137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2"/>
              </a:lnSpc>
            </a:pPr>
            <a:r>
              <a:rPr lang="en-US" b="true" sz="430" spc="8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MARCA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0" y="3819976"/>
            <a:ext cx="9525000" cy="942524"/>
            <a:chOff x="0" y="0"/>
            <a:chExt cx="2571808" cy="254487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571808" cy="254487"/>
            </a:xfrm>
            <a:custGeom>
              <a:avLst/>
              <a:gdLst/>
              <a:ahLst/>
              <a:cxnLst/>
              <a:rect r="r" b="b" t="t" l="l"/>
              <a:pathLst>
                <a:path h="254487" w="2571808">
                  <a:moveTo>
                    <a:pt x="0" y="0"/>
                  </a:moveTo>
                  <a:lnTo>
                    <a:pt x="2571808" y="0"/>
                  </a:lnTo>
                  <a:lnTo>
                    <a:pt x="2571808" y="254487"/>
                  </a:lnTo>
                  <a:lnTo>
                    <a:pt x="0" y="254487"/>
                  </a:lnTo>
                  <a:close/>
                </a:path>
              </a:pathLst>
            </a:custGeom>
            <a:solidFill>
              <a:srgbClr val="FAFBF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2571808" cy="283062"/>
            </a:xfrm>
            <a:prstGeom prst="rect">
              <a:avLst/>
            </a:prstGeom>
          </p:spPr>
          <p:txBody>
            <a:bodyPr anchor="ctr" rtlCol="false" tIns="19432" lIns="19432" bIns="19432" rIns="19432"/>
            <a:lstStyle/>
            <a:p>
              <a:pPr algn="ctr">
                <a:lnSpc>
                  <a:spcPts val="1660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7170730" y="3952039"/>
            <a:ext cx="1165496" cy="553611"/>
          </a:xfrm>
          <a:custGeom>
            <a:avLst/>
            <a:gdLst/>
            <a:ahLst/>
            <a:cxnLst/>
            <a:rect r="r" b="b" t="t" l="l"/>
            <a:pathLst>
              <a:path h="553611" w="1165496">
                <a:moveTo>
                  <a:pt x="0" y="0"/>
                </a:moveTo>
                <a:lnTo>
                  <a:pt x="1165496" y="0"/>
                </a:lnTo>
                <a:lnTo>
                  <a:pt x="1165496" y="553611"/>
                </a:lnTo>
                <a:lnTo>
                  <a:pt x="0" y="55361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113948" y="3997471"/>
            <a:ext cx="789587" cy="485503"/>
          </a:xfrm>
          <a:custGeom>
            <a:avLst/>
            <a:gdLst/>
            <a:ahLst/>
            <a:cxnLst/>
            <a:rect r="r" b="b" t="t" l="l"/>
            <a:pathLst>
              <a:path h="485503" w="789587">
                <a:moveTo>
                  <a:pt x="0" y="0"/>
                </a:moveTo>
                <a:lnTo>
                  <a:pt x="789587" y="0"/>
                </a:lnTo>
                <a:lnTo>
                  <a:pt x="789587" y="485503"/>
                </a:lnTo>
                <a:lnTo>
                  <a:pt x="0" y="48550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37319" r="0" b="-37319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6166988" y="3980952"/>
            <a:ext cx="881232" cy="485503"/>
          </a:xfrm>
          <a:custGeom>
            <a:avLst/>
            <a:gdLst/>
            <a:ahLst/>
            <a:cxnLst/>
            <a:rect r="r" b="b" t="t" l="l"/>
            <a:pathLst>
              <a:path h="485503" w="881232">
                <a:moveTo>
                  <a:pt x="0" y="0"/>
                </a:moveTo>
                <a:lnTo>
                  <a:pt x="881232" y="0"/>
                </a:lnTo>
                <a:lnTo>
                  <a:pt x="881232" y="485502"/>
                </a:lnTo>
                <a:lnTo>
                  <a:pt x="0" y="4855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3213" t="0" r="-132256" b="0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2557949" y="3996503"/>
            <a:ext cx="1139221" cy="469951"/>
            <a:chOff x="0" y="0"/>
            <a:chExt cx="307597" cy="12689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307597" cy="126890"/>
            </a:xfrm>
            <a:custGeom>
              <a:avLst/>
              <a:gdLst/>
              <a:ahLst/>
              <a:cxnLst/>
              <a:rect r="r" b="b" t="t" l="l"/>
              <a:pathLst>
                <a:path h="126890" w="307597">
                  <a:moveTo>
                    <a:pt x="61162" y="0"/>
                  </a:moveTo>
                  <a:lnTo>
                    <a:pt x="246434" y="0"/>
                  </a:lnTo>
                  <a:cubicBezTo>
                    <a:pt x="262656" y="0"/>
                    <a:pt x="278212" y="6444"/>
                    <a:pt x="289683" y="17914"/>
                  </a:cubicBezTo>
                  <a:cubicBezTo>
                    <a:pt x="301153" y="29384"/>
                    <a:pt x="307597" y="44941"/>
                    <a:pt x="307597" y="61162"/>
                  </a:cubicBezTo>
                  <a:lnTo>
                    <a:pt x="307597" y="65727"/>
                  </a:lnTo>
                  <a:cubicBezTo>
                    <a:pt x="307597" y="99506"/>
                    <a:pt x="280213" y="126890"/>
                    <a:pt x="246434" y="126890"/>
                  </a:cubicBezTo>
                  <a:lnTo>
                    <a:pt x="61162" y="126890"/>
                  </a:lnTo>
                  <a:cubicBezTo>
                    <a:pt x="27383" y="126890"/>
                    <a:pt x="0" y="99506"/>
                    <a:pt x="0" y="65727"/>
                  </a:cubicBezTo>
                  <a:lnTo>
                    <a:pt x="0" y="61162"/>
                  </a:lnTo>
                  <a:cubicBezTo>
                    <a:pt x="0" y="27383"/>
                    <a:pt x="27383" y="0"/>
                    <a:pt x="61162" y="0"/>
                  </a:cubicBezTo>
                  <a:close/>
                </a:path>
              </a:pathLst>
            </a:custGeom>
            <a:solidFill>
              <a:srgbClr val="FFFFFF">
                <a:alpha val="72941"/>
              </a:srgbClr>
            </a:solidFill>
            <a:ln w="9525" cap="sq">
              <a:solidFill>
                <a:srgbClr val="1B1B1A">
                  <a:alpha val="72941"/>
                </a:srgbClr>
              </a:solidFill>
              <a:prstDash val="dash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28575"/>
              <a:ext cx="307597" cy="155465"/>
            </a:xfrm>
            <a:prstGeom prst="rect">
              <a:avLst/>
            </a:prstGeom>
          </p:spPr>
          <p:txBody>
            <a:bodyPr anchor="ctr" rtlCol="false" tIns="19432" lIns="19432" bIns="19432" rIns="19432"/>
            <a:lstStyle/>
            <a:p>
              <a:pPr algn="ctr">
                <a:lnSpc>
                  <a:spcPts val="1660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188774" y="3997471"/>
            <a:ext cx="1139221" cy="468983"/>
            <a:chOff x="0" y="0"/>
            <a:chExt cx="307597" cy="12662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307597" cy="126628"/>
            </a:xfrm>
            <a:custGeom>
              <a:avLst/>
              <a:gdLst/>
              <a:ahLst/>
              <a:cxnLst/>
              <a:rect r="r" b="b" t="t" l="l"/>
              <a:pathLst>
                <a:path h="126628" w="307597">
                  <a:moveTo>
                    <a:pt x="61162" y="0"/>
                  </a:moveTo>
                  <a:lnTo>
                    <a:pt x="246434" y="0"/>
                  </a:lnTo>
                  <a:cubicBezTo>
                    <a:pt x="262656" y="0"/>
                    <a:pt x="278212" y="6444"/>
                    <a:pt x="289683" y="17914"/>
                  </a:cubicBezTo>
                  <a:cubicBezTo>
                    <a:pt x="301153" y="29384"/>
                    <a:pt x="307597" y="44941"/>
                    <a:pt x="307597" y="61162"/>
                  </a:cubicBezTo>
                  <a:lnTo>
                    <a:pt x="307597" y="65466"/>
                  </a:lnTo>
                  <a:cubicBezTo>
                    <a:pt x="307597" y="99245"/>
                    <a:pt x="280213" y="126628"/>
                    <a:pt x="246434" y="126628"/>
                  </a:cubicBezTo>
                  <a:lnTo>
                    <a:pt x="61162" y="126628"/>
                  </a:lnTo>
                  <a:cubicBezTo>
                    <a:pt x="27383" y="126628"/>
                    <a:pt x="0" y="99245"/>
                    <a:pt x="0" y="65466"/>
                  </a:cubicBezTo>
                  <a:lnTo>
                    <a:pt x="0" y="61162"/>
                  </a:lnTo>
                  <a:cubicBezTo>
                    <a:pt x="0" y="27383"/>
                    <a:pt x="27383" y="0"/>
                    <a:pt x="61162" y="0"/>
                  </a:cubicBezTo>
                  <a:close/>
                </a:path>
              </a:pathLst>
            </a:custGeom>
            <a:solidFill>
              <a:srgbClr val="FFFFFF">
                <a:alpha val="72941"/>
              </a:srgbClr>
            </a:solidFill>
            <a:ln w="9525" cap="sq">
              <a:solidFill>
                <a:srgbClr val="1B1B1A">
                  <a:alpha val="72941"/>
                </a:srgbClr>
              </a:solidFill>
              <a:prstDash val="dash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28575"/>
              <a:ext cx="307597" cy="155203"/>
            </a:xfrm>
            <a:prstGeom prst="rect">
              <a:avLst/>
            </a:prstGeom>
          </p:spPr>
          <p:txBody>
            <a:bodyPr anchor="ctr" rtlCol="false" tIns="19432" lIns="19432" bIns="19432" rIns="19432"/>
            <a:lstStyle/>
            <a:p>
              <a:pPr algn="ctr">
                <a:lnSpc>
                  <a:spcPts val="1660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265737" y="114300"/>
            <a:ext cx="3390806" cy="24188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44"/>
              </a:lnSpc>
            </a:pPr>
            <a:r>
              <a:rPr lang="en-US" b="true" sz="4471" spc="8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Aqui tem trabalho do </a:t>
            </a:r>
            <a:r>
              <a:rPr lang="en-US" b="true" sz="4471" spc="8">
                <a:solidFill>
                  <a:srgbClr val="FFCF00"/>
                </a:solidFill>
                <a:latin typeface="Raleway Bold"/>
                <a:ea typeface="Raleway Bold"/>
                <a:cs typeface="Raleway Bold"/>
                <a:sym typeface="Raleway Bold"/>
              </a:rPr>
              <a:t>Governo</a:t>
            </a:r>
            <a:r>
              <a:rPr lang="en-US" b="true" sz="4471" spc="8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  <a:r>
              <a:rPr lang="en-US" b="true" sz="4471" spc="8">
                <a:solidFill>
                  <a:srgbClr val="FFCF00"/>
                </a:solidFill>
                <a:latin typeface="Raleway Bold"/>
                <a:ea typeface="Raleway Bold"/>
                <a:cs typeface="Raleway Bold"/>
                <a:sym typeface="Raleway Bold"/>
              </a:rPr>
              <a:t>Federal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073919" y="85272"/>
            <a:ext cx="2342744" cy="104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0"/>
              </a:lnSpc>
            </a:pPr>
            <a:r>
              <a:rPr lang="en-US" b="true" sz="593" spc="1">
                <a:solidFill>
                  <a:srgbClr val="000000"/>
                </a:solidFill>
                <a:latin typeface="Raleway Ultra-Bold"/>
                <a:ea typeface="Raleway Ultra-Bold"/>
                <a:cs typeface="Raleway Ultra-Bold"/>
                <a:sym typeface="Raleway Ultra-Bold"/>
              </a:rPr>
              <a:t>DENÚNCIAS, RECLAMAÇÕES E ELOGIOS: </a:t>
            </a:r>
            <a:r>
              <a:rPr lang="en-US" b="true" sz="593" spc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OUVIDORIA.GOV.BR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526331" y="266471"/>
            <a:ext cx="3365609" cy="728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49"/>
              </a:lnSpc>
            </a:pPr>
            <a:r>
              <a:rPr lang="en-US" b="true" sz="2814" spc="5">
                <a:solidFill>
                  <a:srgbClr val="183EFF"/>
                </a:solidFill>
                <a:latin typeface="Raleway Bold"/>
                <a:ea typeface="Raleway Bold"/>
                <a:cs typeface="Raleway Bold"/>
                <a:sym typeface="Raleway Bold"/>
              </a:rPr>
              <a:t>Policlínica XXXXXXXXXX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5322892" y="985297"/>
            <a:ext cx="24291" cy="2322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11"/>
              </a:lnSpc>
            </a:pPr>
            <a:r>
              <a:rPr lang="en-US" b="true" sz="804" spc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4551946" y="1080045"/>
            <a:ext cx="4353441" cy="977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97"/>
              </a:lnSpc>
            </a:pPr>
            <a:r>
              <a:rPr lang="en-US" b="true" sz="804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Agentes Participantes: </a:t>
            </a:r>
            <a:r>
              <a:rPr lang="en-US" b="true" sz="804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(Nome da contrutora responsável; Órgãos públicos envolvidos municipal e/ou estadual); </a:t>
            </a:r>
            <a:r>
              <a:rPr lang="en-US" b="true" sz="804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Caixa Econômica, </a:t>
            </a:r>
            <a:r>
              <a:rPr lang="en-US" b="true" sz="804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Ministério da Saúde; Governo Federal</a:t>
            </a:r>
          </a:p>
          <a:p>
            <a:pPr algn="l">
              <a:lnSpc>
                <a:spcPts val="1097"/>
              </a:lnSpc>
            </a:pPr>
            <a:r>
              <a:rPr lang="en-US" b="true" sz="804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Início da Obra: XX/XX/XXXX | Término da Obra: XX/XX/XXXX</a:t>
            </a:r>
          </a:p>
          <a:p>
            <a:pPr algn="l">
              <a:lnSpc>
                <a:spcPts val="1097"/>
              </a:lnSpc>
            </a:pPr>
            <a:r>
              <a:rPr lang="en-US" b="true" sz="804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Valor Total da Obra: R$ XXX.XXX.XXX,XX (XXXXXXXXXXXXXXXXXX)</a:t>
            </a:r>
          </a:p>
          <a:p>
            <a:pPr algn="l">
              <a:lnSpc>
                <a:spcPts val="1097"/>
              </a:lnSpc>
            </a:pPr>
            <a:r>
              <a:rPr lang="en-US" b="true" sz="804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Comunidade: XXXXXXXXXXXXXXXXXXXXXXXXXXXXXXXX</a:t>
            </a:r>
          </a:p>
          <a:p>
            <a:pPr algn="l">
              <a:lnSpc>
                <a:spcPts val="1097"/>
              </a:lnSpc>
            </a:pPr>
            <a:r>
              <a:rPr lang="en-US" b="true" sz="804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Município: XXXXXXXXXXXXXXXXXXXXXXXXXXX / XX</a:t>
            </a:r>
          </a:p>
          <a:p>
            <a:pPr algn="l">
              <a:lnSpc>
                <a:spcPts val="1097"/>
              </a:lnSpc>
            </a:pPr>
            <a:r>
              <a:rPr lang="en-US" b="true" sz="804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Objeto: XXXXXXXXXXXXXXXXXXXXXXXXXXXXXXXXXXXXXXXXX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395154" y="4073668"/>
            <a:ext cx="731270" cy="2810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97"/>
              </a:lnSpc>
            </a:pPr>
            <a:r>
              <a:rPr lang="en-US" b="true" sz="804" spc="5">
                <a:solidFill>
                  <a:srgbClr val="000000">
                    <a:alpha val="72941"/>
                  </a:srgbClr>
                </a:solidFill>
                <a:latin typeface="Raleway Bold"/>
                <a:ea typeface="Raleway Bold"/>
                <a:cs typeface="Raleway Bold"/>
                <a:sym typeface="Raleway Bold"/>
              </a:rPr>
              <a:t>Logomarca da construtora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2778620" y="4081927"/>
            <a:ext cx="681837" cy="2810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97"/>
              </a:lnSpc>
            </a:pPr>
            <a:r>
              <a:rPr lang="en-US" b="true" sz="804" spc="5">
                <a:solidFill>
                  <a:srgbClr val="000000">
                    <a:alpha val="72941"/>
                  </a:srgbClr>
                </a:solidFill>
                <a:latin typeface="Raleway Bold"/>
                <a:ea typeface="Raleway Bold"/>
                <a:cs typeface="Raleway Bold"/>
                <a:sym typeface="Raleway Bold"/>
              </a:rPr>
              <a:t>Logomarca do Município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3925770" y="4139231"/>
            <a:ext cx="950053" cy="215457"/>
          </a:xfrm>
          <a:custGeom>
            <a:avLst/>
            <a:gdLst/>
            <a:ahLst/>
            <a:cxnLst/>
            <a:rect r="r" b="b" t="t" l="l"/>
            <a:pathLst>
              <a:path h="215457" w="950053">
                <a:moveTo>
                  <a:pt x="0" y="0"/>
                </a:moveTo>
                <a:lnTo>
                  <a:pt x="950053" y="0"/>
                </a:lnTo>
                <a:lnTo>
                  <a:pt x="950053" y="215457"/>
                </a:lnTo>
                <a:lnTo>
                  <a:pt x="0" y="21545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7BA4F9D70754345ABE71C200CF16679" ma:contentTypeVersion="12" ma:contentTypeDescription="Crie um novo documento." ma:contentTypeScope="" ma:versionID="cae20af63c559f56cc04a4c622019cfa">
  <xsd:schema xmlns:xsd="http://www.w3.org/2001/XMLSchema" xmlns:xs="http://www.w3.org/2001/XMLSchema" xmlns:p="http://schemas.microsoft.com/office/2006/metadata/properties" xmlns:ns2="77f2289b-328e-41ee-863f-89012ddc9275" xmlns:ns3="ad1913f4-eb67-4ce4-bc33-692ad237a14e" targetNamespace="http://schemas.microsoft.com/office/2006/metadata/properties" ma:root="true" ma:fieldsID="d77a05596017089dc9df14ca30292785" ns2:_="" ns3:_="">
    <xsd:import namespace="77f2289b-328e-41ee-863f-89012ddc9275"/>
    <xsd:import namespace="ad1913f4-eb67-4ce4-bc33-692ad237a1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f2289b-328e-41ee-863f-89012ddc92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08562b07-c12b-440e-8652-dcaac954a86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1913f4-eb67-4ce4-bc33-692ad237a14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4c19ad5a-c81a-448e-95c6-c5a9d5698572}" ma:internalName="TaxCatchAll" ma:showField="CatchAllData" ma:web="ad1913f4-eb67-4ce4-bc33-692ad237a1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1913f4-eb67-4ce4-bc33-692ad237a14e" xsi:nil="true"/>
    <lcf76f155ced4ddcb4097134ff3c332f xmlns="77f2289b-328e-41ee-863f-89012ddc92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F0A76E8-A49F-430E-8629-0373291DF2A5}"/>
</file>

<file path=customXml/itemProps2.xml><?xml version="1.0" encoding="utf-8"?>
<ds:datastoreItem xmlns:ds="http://schemas.openxmlformats.org/officeDocument/2006/customXml" ds:itemID="{3E5953F0-9C76-498A-8193-929C445F73DD}"/>
</file>

<file path=customXml/itemProps3.xml><?xml version="1.0" encoding="utf-8"?>
<ds:datastoreItem xmlns:ds="http://schemas.openxmlformats.org/officeDocument/2006/customXml" ds:itemID="{211C2C02-A084-49B2-8D87-586D4593D6F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Policlínica XXXXXXXXXX</dc:title>
  <cp:revision>1</cp:revision>
  <dcterms:created xsi:type="dcterms:W3CDTF">2006-08-16T00:00:00Z</dcterms:created>
  <dcterms:modified xsi:type="dcterms:W3CDTF">2011-08-01T06:04:30Z</dcterms:modified>
  <dc:identifier>DAG7mb1oEGE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0x01010017BA4F9D70754345ABE71C200CF16679</vt:lpwstr>
  </property>
</Properties>
</file>