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525000" cy="4762500"/>
  <p:notesSz cx="6858000" cy="9144000"/>
  <p:embeddedFontLst>
    <p:embeddedFont>
      <p:font typeface="Raleway Bold" pitchFamily="2" charset="0"/>
      <p:regular r:id="rId3"/>
      <p:bold r:id="rId4"/>
    </p:embeddedFont>
    <p:embeddedFont>
      <p:font typeface="Raleway Bold Italics" panose="020B0604020202020204" charset="0"/>
      <p:regular r:id="rId5"/>
    </p:embeddedFont>
    <p:embeddedFont>
      <p:font typeface="Raleway Ultra-Bold" panose="020B0604020202020204" charset="0"/>
      <p:regular r:id="rId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E6E2D5-71CF-081F-10BD-1F2D24580E28}" v="46" dt="2025-12-15T18:30:03.6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2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microsoft.com/office/2015/10/relationships/revisionInfo" Target="revisionInfo.xml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538" y="4484"/>
            <a:ext cx="9540538" cy="4763211"/>
          </a:xfrm>
          <a:custGeom>
            <a:avLst/>
            <a:gdLst/>
            <a:ahLst/>
            <a:cxnLst/>
            <a:rect l="l" t="t" r="r" b="b"/>
            <a:pathLst>
              <a:path w="9525000" h="4716596">
                <a:moveTo>
                  <a:pt x="0" y="0"/>
                </a:moveTo>
                <a:lnTo>
                  <a:pt x="9525000" y="0"/>
                </a:lnTo>
                <a:lnTo>
                  <a:pt x="9525000" y="4716596"/>
                </a:lnTo>
                <a:lnTo>
                  <a:pt x="0" y="47165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315" t="-2141" r="-7251" b="-535"/>
            </a:stretch>
          </a:blipFill>
          <a:ln w="28575" cap="sq">
            <a:noFill/>
            <a:prstDash val="solid"/>
            <a:miter/>
          </a:ln>
        </p:spPr>
      </p:sp>
      <p:sp>
        <p:nvSpPr>
          <p:cNvPr id="3" name="TextBox 3"/>
          <p:cNvSpPr txBox="1"/>
          <p:nvPr/>
        </p:nvSpPr>
        <p:spPr>
          <a:xfrm>
            <a:off x="606180" y="4166482"/>
            <a:ext cx="242761" cy="137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sz="430" b="1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886770" y="4166482"/>
            <a:ext cx="242761" cy="137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sz="430" b="1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53810" y="4166482"/>
            <a:ext cx="242761" cy="137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sz="430" b="1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094102" y="4166482"/>
            <a:ext cx="242761" cy="137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sz="430" b="1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72954" y="3819976"/>
            <a:ext cx="9352046" cy="817736"/>
            <a:chOff x="0" y="0"/>
            <a:chExt cx="2525109" cy="2207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525109" cy="220794"/>
            </a:xfrm>
            <a:custGeom>
              <a:avLst/>
              <a:gdLst/>
              <a:ahLst/>
              <a:cxnLst/>
              <a:rect l="l" t="t" r="r" b="b"/>
              <a:pathLst>
                <a:path w="2525109" h="220794">
                  <a:moveTo>
                    <a:pt x="0" y="0"/>
                  </a:moveTo>
                  <a:lnTo>
                    <a:pt x="2525109" y="0"/>
                  </a:lnTo>
                  <a:lnTo>
                    <a:pt x="2525109" y="220794"/>
                  </a:lnTo>
                  <a:lnTo>
                    <a:pt x="0" y="220794"/>
                  </a:lnTo>
                  <a:close/>
                </a:path>
              </a:pathLst>
            </a:custGeom>
            <a:solidFill>
              <a:srgbClr val="FAFBFA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2525109" cy="249369"/>
            </a:xfrm>
            <a:prstGeom prst="rect">
              <a:avLst/>
            </a:prstGeom>
          </p:spPr>
          <p:txBody>
            <a:bodyPr lIns="19432" tIns="19432" rIns="19432" bIns="19432" rtlCol="0" anchor="ctr"/>
            <a:lstStyle/>
            <a:p>
              <a:pPr algn="ctr">
                <a:lnSpc>
                  <a:spcPts val="166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6505310" y="3952039"/>
            <a:ext cx="1165496" cy="553611"/>
          </a:xfrm>
          <a:custGeom>
            <a:avLst/>
            <a:gdLst/>
            <a:ahLst/>
            <a:cxnLst/>
            <a:rect l="l" t="t" r="r" b="b"/>
            <a:pathLst>
              <a:path w="1165496" h="553611">
                <a:moveTo>
                  <a:pt x="0" y="0"/>
                </a:moveTo>
                <a:lnTo>
                  <a:pt x="1165496" y="0"/>
                </a:lnTo>
                <a:lnTo>
                  <a:pt x="1165496" y="553611"/>
                </a:lnTo>
                <a:lnTo>
                  <a:pt x="0" y="5536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4448528" y="3997471"/>
            <a:ext cx="789587" cy="485503"/>
          </a:xfrm>
          <a:custGeom>
            <a:avLst/>
            <a:gdLst/>
            <a:ahLst/>
            <a:cxnLst/>
            <a:rect l="l" t="t" r="r" b="b"/>
            <a:pathLst>
              <a:path w="789587" h="485503">
                <a:moveTo>
                  <a:pt x="0" y="0"/>
                </a:moveTo>
                <a:lnTo>
                  <a:pt x="789587" y="0"/>
                </a:lnTo>
                <a:lnTo>
                  <a:pt x="789587" y="485503"/>
                </a:lnTo>
                <a:lnTo>
                  <a:pt x="0" y="48550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37319" b="-37319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5501568" y="3980952"/>
            <a:ext cx="881232" cy="485503"/>
          </a:xfrm>
          <a:custGeom>
            <a:avLst/>
            <a:gdLst/>
            <a:ahLst/>
            <a:cxnLst/>
            <a:rect l="l" t="t" r="r" b="b"/>
            <a:pathLst>
              <a:path w="881232" h="485503">
                <a:moveTo>
                  <a:pt x="0" y="0"/>
                </a:moveTo>
                <a:lnTo>
                  <a:pt x="881232" y="0"/>
                </a:lnTo>
                <a:lnTo>
                  <a:pt x="881232" y="485502"/>
                </a:lnTo>
                <a:lnTo>
                  <a:pt x="0" y="4855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3213" r="-132256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3151055" y="3996503"/>
            <a:ext cx="1139221" cy="469951"/>
            <a:chOff x="0" y="0"/>
            <a:chExt cx="307597" cy="1268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07597" cy="126890"/>
            </a:xfrm>
            <a:custGeom>
              <a:avLst/>
              <a:gdLst/>
              <a:ahLst/>
              <a:cxnLst/>
              <a:rect l="l" t="t" r="r" b="b"/>
              <a:pathLst>
                <a:path w="307597" h="126890">
                  <a:moveTo>
                    <a:pt x="61162" y="0"/>
                  </a:moveTo>
                  <a:lnTo>
                    <a:pt x="246434" y="0"/>
                  </a:lnTo>
                  <a:cubicBezTo>
                    <a:pt x="262656" y="0"/>
                    <a:pt x="278212" y="6444"/>
                    <a:pt x="289683" y="17914"/>
                  </a:cubicBezTo>
                  <a:cubicBezTo>
                    <a:pt x="301153" y="29384"/>
                    <a:pt x="307597" y="44941"/>
                    <a:pt x="307597" y="61162"/>
                  </a:cubicBezTo>
                  <a:lnTo>
                    <a:pt x="307597" y="65727"/>
                  </a:lnTo>
                  <a:cubicBezTo>
                    <a:pt x="307597" y="99506"/>
                    <a:pt x="280213" y="126890"/>
                    <a:pt x="246434" y="126890"/>
                  </a:cubicBezTo>
                  <a:lnTo>
                    <a:pt x="61162" y="126890"/>
                  </a:lnTo>
                  <a:cubicBezTo>
                    <a:pt x="27383" y="126890"/>
                    <a:pt x="0" y="99506"/>
                    <a:pt x="0" y="65727"/>
                  </a:cubicBezTo>
                  <a:lnTo>
                    <a:pt x="0" y="61162"/>
                  </a:lnTo>
                  <a:cubicBezTo>
                    <a:pt x="0" y="27383"/>
                    <a:pt x="27383" y="0"/>
                    <a:pt x="61162" y="0"/>
                  </a:cubicBezTo>
                  <a:close/>
                </a:path>
              </a:pathLst>
            </a:custGeom>
            <a:solidFill>
              <a:srgbClr val="FFFFFF">
                <a:alpha val="72941"/>
              </a:srgbClr>
            </a:solidFill>
            <a:ln w="9525" cap="sq">
              <a:solidFill>
                <a:srgbClr val="1B1B1A">
                  <a:alpha val="72941"/>
                </a:srgbClr>
              </a:solidFill>
              <a:prstDash val="dash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307597" cy="155465"/>
            </a:xfrm>
            <a:prstGeom prst="rect">
              <a:avLst/>
            </a:prstGeom>
          </p:spPr>
          <p:txBody>
            <a:bodyPr lIns="19432" tIns="19432" rIns="19432" bIns="19432" rtlCol="0" anchor="ctr"/>
            <a:lstStyle/>
            <a:p>
              <a:pPr algn="ctr">
                <a:lnSpc>
                  <a:spcPts val="166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781881" y="3997471"/>
            <a:ext cx="1139221" cy="468983"/>
            <a:chOff x="0" y="0"/>
            <a:chExt cx="307597" cy="12662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07597" cy="126628"/>
            </a:xfrm>
            <a:custGeom>
              <a:avLst/>
              <a:gdLst/>
              <a:ahLst/>
              <a:cxnLst/>
              <a:rect l="l" t="t" r="r" b="b"/>
              <a:pathLst>
                <a:path w="307597" h="126628">
                  <a:moveTo>
                    <a:pt x="61162" y="0"/>
                  </a:moveTo>
                  <a:lnTo>
                    <a:pt x="246434" y="0"/>
                  </a:lnTo>
                  <a:cubicBezTo>
                    <a:pt x="262656" y="0"/>
                    <a:pt x="278212" y="6444"/>
                    <a:pt x="289683" y="17914"/>
                  </a:cubicBezTo>
                  <a:cubicBezTo>
                    <a:pt x="301153" y="29384"/>
                    <a:pt x="307597" y="44941"/>
                    <a:pt x="307597" y="61162"/>
                  </a:cubicBezTo>
                  <a:lnTo>
                    <a:pt x="307597" y="65466"/>
                  </a:lnTo>
                  <a:cubicBezTo>
                    <a:pt x="307597" y="99245"/>
                    <a:pt x="280213" y="126628"/>
                    <a:pt x="246434" y="126628"/>
                  </a:cubicBezTo>
                  <a:lnTo>
                    <a:pt x="61162" y="126628"/>
                  </a:lnTo>
                  <a:cubicBezTo>
                    <a:pt x="27383" y="126628"/>
                    <a:pt x="0" y="99245"/>
                    <a:pt x="0" y="65466"/>
                  </a:cubicBezTo>
                  <a:lnTo>
                    <a:pt x="0" y="61162"/>
                  </a:lnTo>
                  <a:cubicBezTo>
                    <a:pt x="0" y="27383"/>
                    <a:pt x="27383" y="0"/>
                    <a:pt x="61162" y="0"/>
                  </a:cubicBezTo>
                  <a:close/>
                </a:path>
              </a:pathLst>
            </a:custGeom>
            <a:solidFill>
              <a:srgbClr val="FFFFFF">
                <a:alpha val="72941"/>
              </a:srgbClr>
            </a:solidFill>
            <a:ln w="9525" cap="sq">
              <a:solidFill>
                <a:srgbClr val="1B1B1A">
                  <a:alpha val="72941"/>
                </a:srgbClr>
              </a:solidFill>
              <a:prstDash val="dash"/>
              <a:miter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307597" cy="155203"/>
            </a:xfrm>
            <a:prstGeom prst="rect">
              <a:avLst/>
            </a:prstGeom>
          </p:spPr>
          <p:txBody>
            <a:bodyPr lIns="19432" tIns="19432" rIns="19432" bIns="19432" rtlCol="0" anchor="ctr"/>
            <a:lstStyle/>
            <a:p>
              <a:pPr algn="ctr">
                <a:lnSpc>
                  <a:spcPts val="1660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265737" y="142611"/>
            <a:ext cx="3390806" cy="2418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44"/>
              </a:lnSpc>
            </a:pPr>
            <a:r>
              <a:rPr lang="en-US" sz="4471" b="1" spc="8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Aqui tem trabalho do </a:t>
            </a:r>
            <a:r>
              <a:rPr lang="en-US" sz="4471" b="1" spc="8">
                <a:solidFill>
                  <a:srgbClr val="FFCF00"/>
                </a:solidFill>
                <a:latin typeface="Raleway Bold"/>
                <a:ea typeface="Raleway Bold"/>
                <a:cs typeface="Raleway Bold"/>
                <a:sym typeface="Raleway Bold"/>
              </a:rPr>
              <a:t>Governo</a:t>
            </a:r>
            <a:r>
              <a:rPr lang="en-US" sz="4471" b="1" spc="8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  <a:r>
              <a:rPr lang="en-US" sz="4471" b="1" spc="8">
                <a:solidFill>
                  <a:srgbClr val="FFCF00"/>
                </a:solidFill>
                <a:latin typeface="Raleway Bold"/>
                <a:ea typeface="Raleway Bold"/>
                <a:cs typeface="Raleway Bold"/>
                <a:sym typeface="Raleway Bold"/>
              </a:rPr>
              <a:t>Federal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073919" y="85272"/>
            <a:ext cx="2342744" cy="10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0"/>
              </a:lnSpc>
            </a:pPr>
            <a:r>
              <a:rPr lang="en-US" sz="593" b="1" spc="1">
                <a:solidFill>
                  <a:srgbClr val="000000"/>
                </a:solidFill>
                <a:latin typeface="Raleway Ultra-Bold"/>
                <a:ea typeface="Raleway Ultra-Bold"/>
                <a:cs typeface="Raleway Ultra-Bold"/>
                <a:sym typeface="Raleway Ultra-Bold"/>
              </a:rPr>
              <a:t>DENÚNCIAS, RECLAMAÇÕES E ELOGIOS: </a:t>
            </a:r>
            <a:r>
              <a:rPr lang="en-US" sz="593" b="1" spc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OUVIDORIA.GOV.BR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526331" y="266471"/>
            <a:ext cx="3365609" cy="728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49"/>
              </a:lnSpc>
            </a:pPr>
            <a:r>
              <a:rPr lang="en-US" sz="2814" b="1" spc="5">
                <a:solidFill>
                  <a:srgbClr val="183EFF"/>
                </a:solidFill>
                <a:latin typeface="Raleway Bold"/>
                <a:ea typeface="Raleway Bold"/>
                <a:cs typeface="Raleway Bold"/>
                <a:sym typeface="Raleway Bold"/>
              </a:rPr>
              <a:t>Unidade Básica de Saúde XXXXXXXX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322892" y="985297"/>
            <a:ext cx="24291" cy="23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011"/>
              </a:lnSpc>
            </a:pPr>
            <a:r>
              <a:rPr lang="en-US" sz="804" b="1" spc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551946" y="1080045"/>
            <a:ext cx="4353441" cy="977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Agentes</a:t>
            </a:r>
            <a:r>
              <a:rPr lang="en-US" sz="804" b="1" spc="5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Participantes:</a:t>
            </a:r>
            <a:r>
              <a:rPr lang="en-US" sz="804" b="1" spc="5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(</a:t>
            </a:r>
            <a:r>
              <a:rPr lang="en-US" sz="804" b="1" i="1" spc="5">
                <a:solidFill>
                  <a:srgbClr val="000000"/>
                </a:solidFill>
                <a:latin typeface="Raleway Bold Italics"/>
                <a:ea typeface="Raleway Bold Italics"/>
                <a:cs typeface="Raleway Bold Italics"/>
                <a:sym typeface="Raleway Bold Italics"/>
              </a:rPr>
              <a:t>Nome da contrutora responsável; Órgãos públicos envolvidos municipal e/ou estadual); </a:t>
            </a: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Ministério da Saúde; Governo Federal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Início da Obra: XX/XX/XXXX | Término da Obra: XX/XX/XXXX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Valor Total da Obra: R$ XXX.XXX.XXX,XX (XXXXXXXXXXXXXXXXXX)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Comunidade: XXXXXXXXXXXXXXXXXXXXXXXXXXXXXXXX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Município: XXXXXXXXXXXXXXXXXXXXXXXXXXX / XX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Objeto: XXXXXXXXXXXXXXXXXXXXXXXXXXXXXXXXXXXXXXXXX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988261" y="4073668"/>
            <a:ext cx="731270" cy="281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7"/>
              </a:lnSpc>
            </a:pPr>
            <a:r>
              <a:rPr lang="en-US" sz="804" b="1" spc="5">
                <a:solidFill>
                  <a:srgbClr val="000000">
                    <a:alpha val="72941"/>
                  </a:srgbClr>
                </a:solidFill>
                <a:latin typeface="Raleway Bold"/>
                <a:ea typeface="Raleway Bold"/>
                <a:cs typeface="Raleway Bold"/>
                <a:sym typeface="Raleway Bold"/>
              </a:rPr>
              <a:t>Logomarca da construtora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371726" y="4081927"/>
            <a:ext cx="681837" cy="281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7"/>
              </a:lnSpc>
            </a:pPr>
            <a:r>
              <a:rPr lang="en-US" sz="804" b="1" spc="5">
                <a:solidFill>
                  <a:srgbClr val="000000">
                    <a:alpha val="72941"/>
                  </a:srgbClr>
                </a:solidFill>
                <a:latin typeface="Raleway Bold"/>
                <a:ea typeface="Raleway Bold"/>
                <a:cs typeface="Raleway Bold"/>
                <a:sym typeface="Raleway Bold"/>
              </a:rPr>
              <a:t>Logomarca do Município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7BA4F9D70754345ABE71C200CF16679" ma:contentTypeVersion="12" ma:contentTypeDescription="Crie um novo documento." ma:contentTypeScope="" ma:versionID="cae20af63c559f56cc04a4c622019cfa">
  <xsd:schema xmlns:xsd="http://www.w3.org/2001/XMLSchema" xmlns:xs="http://www.w3.org/2001/XMLSchema" xmlns:p="http://schemas.microsoft.com/office/2006/metadata/properties" xmlns:ns2="77f2289b-328e-41ee-863f-89012ddc9275" xmlns:ns3="ad1913f4-eb67-4ce4-bc33-692ad237a14e" targetNamespace="http://schemas.microsoft.com/office/2006/metadata/properties" ma:root="true" ma:fieldsID="d77a05596017089dc9df14ca30292785" ns2:_="" ns3:_="">
    <xsd:import namespace="77f2289b-328e-41ee-863f-89012ddc9275"/>
    <xsd:import namespace="ad1913f4-eb67-4ce4-bc33-692ad237a1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f2289b-328e-41ee-863f-89012ddc92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08562b07-c12b-440e-8652-dcaac954a86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1913f4-eb67-4ce4-bc33-692ad237a14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4c19ad5a-c81a-448e-95c6-c5a9d5698572}" ma:internalName="TaxCatchAll" ma:showField="CatchAllData" ma:web="ad1913f4-eb67-4ce4-bc33-692ad237a1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1913f4-eb67-4ce4-bc33-692ad237a14e" xsi:nil="true"/>
    <lcf76f155ced4ddcb4097134ff3c332f xmlns="77f2289b-328e-41ee-863f-89012ddc92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2C2BD12-721A-4364-BBD6-BEE7C5775AB7}"/>
</file>

<file path=customXml/itemProps2.xml><?xml version="1.0" encoding="utf-8"?>
<ds:datastoreItem xmlns:ds="http://schemas.openxmlformats.org/officeDocument/2006/customXml" ds:itemID="{48F76E96-F822-4082-AA4B-48D1F567EA89}"/>
</file>

<file path=customXml/itemProps3.xml><?xml version="1.0" encoding="utf-8"?>
<ds:datastoreItem xmlns:ds="http://schemas.openxmlformats.org/officeDocument/2006/customXml" ds:itemID="{449E9B5D-D36F-43BD-B7CE-1955E739E75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25</cp:revision>
  <dcterms:created xsi:type="dcterms:W3CDTF">2006-08-16T00:00:00Z</dcterms:created>
  <dcterms:modified xsi:type="dcterms:W3CDTF">2025-12-15T18:30:24Z</dcterms:modified>
  <dc:identifier>DAG7mb1oEGE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0x01010017BA4F9D70754345ABE71C200CF16679</vt:lpwstr>
  </property>
</Properties>
</file>